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10732" r:id="rId2"/>
    <p:sldId id="10954" r:id="rId3"/>
    <p:sldId id="10942" r:id="rId4"/>
    <p:sldId id="10924" r:id="rId5"/>
    <p:sldId id="10932" r:id="rId6"/>
    <p:sldId id="10984" r:id="rId7"/>
    <p:sldId id="10987" r:id="rId8"/>
    <p:sldId id="10985" r:id="rId9"/>
    <p:sldId id="10986" r:id="rId10"/>
    <p:sldId id="10996" r:id="rId11"/>
    <p:sldId id="10988" r:id="rId12"/>
    <p:sldId id="10989" r:id="rId13"/>
    <p:sldId id="10990" r:id="rId14"/>
    <p:sldId id="10998" r:id="rId15"/>
    <p:sldId id="10991" r:id="rId16"/>
    <p:sldId id="10992" r:id="rId17"/>
    <p:sldId id="10926" r:id="rId18"/>
    <p:sldId id="10993" r:id="rId19"/>
    <p:sldId id="10994" r:id="rId20"/>
    <p:sldId id="10995" r:id="rId21"/>
    <p:sldId id="10955" r:id="rId22"/>
  </p:sldIdLst>
  <p:sldSz cx="12858750" cy="7232650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">
          <p15:clr>
            <a:srgbClr val="A4A3A4"/>
          </p15:clr>
        </p15:guide>
        <p15:guide id="2" orient="horz" pos="4183">
          <p15:clr>
            <a:srgbClr val="A4A3A4"/>
          </p15:clr>
        </p15:guide>
        <p15:guide id="3" pos="4089">
          <p15:clr>
            <a:srgbClr val="A4A3A4"/>
          </p15:clr>
        </p15:guide>
        <p15:guide id="4" pos="532">
          <p15:clr>
            <a:srgbClr val="A4A3A4"/>
          </p15:clr>
        </p15:guide>
        <p15:guide id="5" pos="7476">
          <p15:clr>
            <a:srgbClr val="A4A3A4"/>
          </p15:clr>
        </p15:guide>
        <p15:guide id="6" pos="69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E419A"/>
    <a:srgbClr val="FFFFFF"/>
    <a:srgbClr val="383E6B"/>
    <a:srgbClr val="EE7B10"/>
    <a:srgbClr val="283E4E"/>
    <a:srgbClr val="857268"/>
    <a:srgbClr val="949290"/>
    <a:srgbClr val="646C62"/>
    <a:srgbClr val="C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6" autoAdjust="0"/>
    <p:restoredTop sz="94983" autoAdjust="0"/>
  </p:normalViewPr>
  <p:slideViewPr>
    <p:cSldViewPr>
      <p:cViewPr varScale="1">
        <p:scale>
          <a:sx n="105" d="100"/>
          <a:sy n="105" d="100"/>
        </p:scale>
        <p:origin x="582" y="102"/>
      </p:cViewPr>
      <p:guideLst>
        <p:guide orient="horz" pos="302"/>
        <p:guide orient="horz" pos="4183"/>
        <p:guide pos="4089"/>
        <p:guide pos="532"/>
        <p:guide pos="7476"/>
        <p:guide pos="6932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60120" cy="601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>
                <a:latin typeface="印品黑体" panose="00000500000000000000" pitchFamily="2" charset="-122"/>
              </a:rPr>
              <a:t>2023/1/13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>
                <a:latin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 smtClean="0"/>
              <a:t>2023/1/13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418F03C3-53C1-4F10-8DAF-D1F318E96C6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957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3169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241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206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627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758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4891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9550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004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4910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829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580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672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622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086" y="-3"/>
            <a:ext cx="8982578" cy="1024368"/>
          </a:xfrm>
        </p:spPr>
        <p:txBody>
          <a:bodyPr>
            <a:normAutofit/>
          </a:bodyPr>
          <a:lstStyle>
            <a:lvl1pPr algn="ctr">
              <a:defRPr sz="422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48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3062605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738880" y="1766570"/>
            <a:ext cx="2269656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单元</a:t>
            </a:r>
            <a:r>
              <a:rPr lang="en-US" altLang="zh-CN"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3</a:t>
            </a:r>
            <a:endParaRPr sz="60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68055" y="2826588"/>
            <a:ext cx="6793560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algn="just">
              <a:buNone/>
            </a:pPr>
            <a:r>
              <a:rPr lang="zh-CN" alt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接入</a:t>
            </a:r>
            <a:r>
              <a:rPr lang="en-US" altLang="zh-CN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WAN</a:t>
            </a:r>
            <a:r>
              <a:rPr lang="zh-CN" alt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技术</a:t>
            </a:r>
            <a:endParaRPr lang="zh-CN" altLang="en-US" sz="60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6128775" y="4277422"/>
            <a:ext cx="181198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90457"/>
              </p:ext>
            </p:extLst>
          </p:nvPr>
        </p:nvGraphicFramePr>
        <p:xfrm>
          <a:off x="6559734" y="1151405"/>
          <a:ext cx="5771520" cy="2160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Visio" r:id="rId4" imgW="6220047" imgH="2324120" progId="Visio.Drawing.15">
                  <p:embed/>
                </p:oleObj>
              </mc:Choice>
              <mc:Fallback>
                <p:oleObj name="Visio" r:id="rId4" imgW="6220047" imgH="2324120" progId="Visio.Drawing.15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9734" y="1151405"/>
                        <a:ext cx="5771520" cy="21609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36691"/>
              </p:ext>
            </p:extLst>
          </p:nvPr>
        </p:nvGraphicFramePr>
        <p:xfrm>
          <a:off x="539338" y="914560"/>
          <a:ext cx="5267960" cy="20812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3745242691"/>
                    </a:ext>
                  </a:extLst>
                </a:gridCol>
                <a:gridCol w="1322070">
                  <a:extLst>
                    <a:ext uri="{9D8B030D-6E8A-4147-A177-3AD203B41FA5}">
                      <a16:colId xmlns:a16="http://schemas.microsoft.com/office/drawing/2014/main" val="758050008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4082139633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2341531438"/>
                    </a:ext>
                  </a:extLst>
                </a:gridCol>
              </a:tblGrid>
              <a:tr h="3570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设备名称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8946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S0/0/0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18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29348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0730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60981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11142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2408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WEB 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4509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Fa0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7178179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774047"/>
              </p:ext>
            </p:extLst>
          </p:nvPr>
        </p:nvGraphicFramePr>
        <p:xfrm>
          <a:off x="519431" y="3616325"/>
          <a:ext cx="5267960" cy="24426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9050">
                  <a:extLst>
                    <a:ext uri="{9D8B030D-6E8A-4147-A177-3AD203B41FA5}">
                      <a16:colId xmlns:a16="http://schemas.microsoft.com/office/drawing/2014/main" val="1461071358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val="4149648448"/>
                    </a:ext>
                  </a:extLst>
                </a:gridCol>
                <a:gridCol w="1357630">
                  <a:extLst>
                    <a:ext uri="{9D8B030D-6E8A-4147-A177-3AD203B41FA5}">
                      <a16:colId xmlns:a16="http://schemas.microsoft.com/office/drawing/2014/main" val="3956685634"/>
                    </a:ext>
                  </a:extLst>
                </a:gridCol>
                <a:gridCol w="1332230">
                  <a:extLst>
                    <a:ext uri="{9D8B030D-6E8A-4147-A177-3AD203B41FA5}">
                      <a16:colId xmlns:a16="http://schemas.microsoft.com/office/drawing/2014/main" val="4138097376"/>
                    </a:ext>
                  </a:extLst>
                </a:gridCol>
              </a:tblGrid>
              <a:tr h="5029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网络地址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网关地址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4375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9791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192.168.1.1/24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6617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192.168.2.1/24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62941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10.1.1.2/24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6267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192.168.3.1/24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26556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WEB 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192.168.3.11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192.168.3.1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01151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192.168.1.10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192.168.1.1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6105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192.168.2.10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192.168.2.1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9644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192.168.3.10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192.168.3.1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5814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18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6128775" y="4277422"/>
            <a:ext cx="181198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584256"/>
              </p:ext>
            </p:extLst>
          </p:nvPr>
        </p:nvGraphicFramePr>
        <p:xfrm>
          <a:off x="6128775" y="2170251"/>
          <a:ext cx="5771520" cy="2160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Visio" r:id="rId4" imgW="6220047" imgH="2324120" progId="Visio.Drawing.15">
                  <p:embed/>
                </p:oleObj>
              </mc:Choice>
              <mc:Fallback>
                <p:oleObj name="Visio" r:id="rId4" imgW="6220047" imgH="2324120" progId="Visio.Drawing.15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8775" y="2170251"/>
                        <a:ext cx="5771520" cy="21609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539338" y="1271645"/>
            <a:ext cx="6429375" cy="446660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【配置信息】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b="1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STEP 1</a:t>
            </a:r>
            <a:r>
              <a:rPr lang="zh-CN" altLang="zh-CN" sz="1600" b="1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：按题目要求路由器</a:t>
            </a:r>
            <a:r>
              <a:rPr lang="en-US" altLang="zh-CN" sz="1600" b="1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R1</a:t>
            </a:r>
            <a:r>
              <a:rPr lang="zh-CN" altLang="zh-CN" sz="1600" b="1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配置如下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Serial0/0/0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encapsulation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ppp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clock rate 128000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b="1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STEP 2</a:t>
            </a:r>
            <a:r>
              <a:rPr lang="zh-CN" altLang="zh-CN" sz="1600" b="1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：按题目要求路由器</a:t>
            </a:r>
            <a:r>
              <a:rPr lang="en-US" altLang="zh-CN" sz="1600" b="1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R2</a:t>
            </a:r>
            <a:r>
              <a:rPr lang="zh-CN" altLang="zh-CN" sz="1600" b="1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配置如下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Serial0/0/0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encapsulation </a:t>
            </a: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ppp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 permit 192.168.1.0 0.0.0.255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 permit host 192.168.2.10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access-group 1 out</a:t>
            </a:r>
            <a:endParaRPr lang="zh-CN" altLang="zh-CN" sz="16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22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19521" y="399073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扩展</a:t>
            </a:r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zh-CN" altLang="zh-CN" sz="2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8455" y="795038"/>
            <a:ext cx="11122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/>
              <a:t>标准</a:t>
            </a:r>
            <a:r>
              <a:rPr lang="en-US" altLang="zh-CN" dirty="0"/>
              <a:t>ACL</a:t>
            </a:r>
            <a:r>
              <a:rPr lang="zh-CN" altLang="zh-CN" dirty="0"/>
              <a:t>只与源</a:t>
            </a:r>
            <a:r>
              <a:rPr lang="en-US" altLang="zh-CN" dirty="0"/>
              <a:t>IP</a:t>
            </a:r>
            <a:r>
              <a:rPr lang="zh-CN" altLang="zh-CN" dirty="0"/>
              <a:t>地址相匹配，而扩展</a:t>
            </a:r>
            <a:r>
              <a:rPr lang="en-US" altLang="zh-CN" dirty="0"/>
              <a:t>ACL</a:t>
            </a:r>
            <a:r>
              <a:rPr lang="zh-CN" altLang="zh-CN" dirty="0"/>
              <a:t>则可以匹配多种数据包报头字段。扩展</a:t>
            </a:r>
            <a:r>
              <a:rPr lang="en-US" altLang="zh-CN" dirty="0"/>
              <a:t>IP ACL</a:t>
            </a:r>
            <a:r>
              <a:rPr lang="zh-CN" altLang="zh-CN" dirty="0"/>
              <a:t>与标准编号</a:t>
            </a:r>
            <a:r>
              <a:rPr lang="en-US" altLang="zh-CN" dirty="0"/>
              <a:t>IP ACL</a:t>
            </a:r>
            <a:r>
              <a:rPr lang="zh-CN" altLang="zh-CN" dirty="0"/>
              <a:t>一样，也使用</a:t>
            </a:r>
            <a:r>
              <a:rPr lang="en-US" altLang="zh-CN" dirty="0"/>
              <a:t>access-list</a:t>
            </a:r>
            <a:r>
              <a:rPr lang="zh-CN" altLang="zh-CN" dirty="0"/>
              <a:t>全局命令定义，都含有关键字</a:t>
            </a:r>
            <a:r>
              <a:rPr lang="en-US" altLang="zh-CN" dirty="0"/>
              <a:t>permit</a:t>
            </a:r>
            <a:r>
              <a:rPr lang="zh-CN" altLang="zh-CN" dirty="0"/>
              <a:t>和</a:t>
            </a:r>
            <a:r>
              <a:rPr lang="en-US" altLang="zh-CN" dirty="0"/>
              <a:t>deny</a:t>
            </a:r>
            <a:r>
              <a:rPr lang="zh-CN" altLang="zh-CN" dirty="0"/>
              <a:t>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6128775" y="4277422"/>
            <a:ext cx="181198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138815" y="2353804"/>
            <a:ext cx="2395511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202645"/>
              </p:ext>
            </p:extLst>
          </p:nvPr>
        </p:nvGraphicFramePr>
        <p:xfrm>
          <a:off x="1138815" y="2353805"/>
          <a:ext cx="10700173" cy="2946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Visio" r:id="rId4" imgW="4257808" imgH="1171339" progId="Visio.Drawing.15">
                  <p:embed/>
                </p:oleObj>
              </mc:Choice>
              <mc:Fallback>
                <p:oleObj name="Visio" r:id="rId4" imgW="4257808" imgH="1171339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815" y="2353805"/>
                        <a:ext cx="10700173" cy="29468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189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扩展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zh-CN" altLang="zh-CN" sz="2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8455" y="795038"/>
            <a:ext cx="107614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【例</a:t>
            </a:r>
            <a:r>
              <a:rPr lang="en-US" altLang="zh-CN" dirty="0"/>
              <a:t>2</a:t>
            </a:r>
            <a:r>
              <a:rPr lang="zh-CN" altLang="zh-CN" dirty="0"/>
              <a:t>】基于拓扑结构如图</a:t>
            </a:r>
            <a:r>
              <a:rPr lang="en-US" altLang="zh-CN" dirty="0"/>
              <a:t>3-2-7</a:t>
            </a:r>
            <a:r>
              <a:rPr lang="zh-CN" altLang="zh-CN" dirty="0"/>
              <a:t>所示和设备信息表</a:t>
            </a:r>
            <a:r>
              <a:rPr lang="en-US" altLang="zh-CN" dirty="0"/>
              <a:t>3-2-3</a:t>
            </a:r>
            <a:r>
              <a:rPr lang="zh-CN" altLang="zh-CN" dirty="0"/>
              <a:t>和表</a:t>
            </a:r>
            <a:r>
              <a:rPr lang="en-US" altLang="zh-CN" dirty="0"/>
              <a:t>3-2-4</a:t>
            </a:r>
            <a:r>
              <a:rPr lang="zh-CN" altLang="zh-CN" dirty="0"/>
              <a:t>的网络，请完成以下要求的配置。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设备已经正确配置主机名、</a:t>
            </a:r>
            <a:r>
              <a:rPr lang="en-US" altLang="zh-CN" dirty="0"/>
              <a:t>IP</a:t>
            </a:r>
            <a:r>
              <a:rPr lang="zh-CN" altLang="zh-CN" dirty="0"/>
              <a:t>地址和路由协议。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拒绝</a:t>
            </a:r>
            <a:r>
              <a:rPr lang="en-US" altLang="zh-CN" dirty="0"/>
              <a:t>PC1</a:t>
            </a:r>
            <a:r>
              <a:rPr lang="zh-CN" altLang="zh-CN" dirty="0"/>
              <a:t>所在</a:t>
            </a:r>
            <a:r>
              <a:rPr lang="en-US" altLang="zh-CN" dirty="0"/>
              <a:t>IP</a:t>
            </a:r>
            <a:r>
              <a:rPr lang="zh-CN" altLang="zh-CN" dirty="0"/>
              <a:t>网络访问</a:t>
            </a:r>
            <a:r>
              <a:rPr lang="en-US" altLang="zh-CN" dirty="0"/>
              <a:t>Server(172.16.3.100)</a:t>
            </a:r>
            <a:r>
              <a:rPr lang="zh-CN" altLang="zh-CN" dirty="0"/>
              <a:t>的</a:t>
            </a:r>
            <a:r>
              <a:rPr lang="en-US" altLang="zh-CN" dirty="0"/>
              <a:t>Web</a:t>
            </a:r>
            <a:r>
              <a:rPr lang="zh-CN" altLang="zh-CN" dirty="0"/>
              <a:t>服务。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拒绝</a:t>
            </a:r>
            <a:r>
              <a:rPr lang="en-US" altLang="zh-CN" dirty="0"/>
              <a:t>PC2</a:t>
            </a:r>
            <a:r>
              <a:rPr lang="zh-CN" altLang="zh-CN" dirty="0"/>
              <a:t>所在</a:t>
            </a:r>
            <a:r>
              <a:rPr lang="en-US" altLang="zh-CN" dirty="0"/>
              <a:t>IP</a:t>
            </a:r>
            <a:r>
              <a:rPr lang="zh-CN" altLang="zh-CN" dirty="0"/>
              <a:t>网络访问</a:t>
            </a:r>
            <a:r>
              <a:rPr lang="en-US" altLang="zh-CN" dirty="0"/>
              <a:t>Server</a:t>
            </a:r>
            <a:r>
              <a:rPr lang="zh-CN" altLang="zh-CN" dirty="0"/>
              <a:t>的</a:t>
            </a:r>
            <a:r>
              <a:rPr lang="en-US" altLang="zh-CN" dirty="0"/>
              <a:t>FTP</a:t>
            </a:r>
            <a:r>
              <a:rPr lang="zh-CN" altLang="zh-CN" dirty="0"/>
              <a:t>服务。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拒绝</a:t>
            </a:r>
            <a:r>
              <a:rPr lang="en-US" altLang="zh-CN" dirty="0"/>
              <a:t>PC1</a:t>
            </a:r>
            <a:r>
              <a:rPr lang="zh-CN" altLang="zh-CN" dirty="0"/>
              <a:t>所在</a:t>
            </a:r>
            <a:r>
              <a:rPr lang="en-US" altLang="zh-CN" dirty="0"/>
              <a:t>IP</a:t>
            </a:r>
            <a:r>
              <a:rPr lang="zh-CN" altLang="zh-CN" dirty="0"/>
              <a:t>网络访问</a:t>
            </a:r>
            <a:r>
              <a:rPr lang="en-US" altLang="zh-CN" dirty="0"/>
              <a:t>Server</a:t>
            </a:r>
            <a:r>
              <a:rPr lang="zh-CN" altLang="zh-CN" dirty="0"/>
              <a:t>的</a:t>
            </a:r>
            <a:r>
              <a:rPr lang="en-US" altLang="zh-CN" dirty="0"/>
              <a:t>MS SQL</a:t>
            </a:r>
            <a:r>
              <a:rPr lang="zh-CN" altLang="zh-CN" dirty="0"/>
              <a:t>服务。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拒绝</a:t>
            </a:r>
            <a:r>
              <a:rPr lang="en-US" altLang="zh-CN" dirty="0"/>
              <a:t>PC1</a:t>
            </a:r>
            <a:r>
              <a:rPr lang="zh-CN" altLang="zh-CN" dirty="0"/>
              <a:t>所在</a:t>
            </a:r>
            <a:r>
              <a:rPr lang="en-US" altLang="zh-CN" dirty="0"/>
              <a:t>IP</a:t>
            </a:r>
            <a:r>
              <a:rPr lang="zh-CN" altLang="zh-CN" dirty="0"/>
              <a:t>网络访问路由器</a:t>
            </a:r>
            <a:r>
              <a:rPr lang="en-US" altLang="zh-CN" dirty="0"/>
              <a:t>R3</a:t>
            </a:r>
            <a:r>
              <a:rPr lang="zh-CN" altLang="zh-CN" dirty="0"/>
              <a:t>的</a:t>
            </a:r>
            <a:r>
              <a:rPr lang="en-US" altLang="zh-CN" dirty="0"/>
              <a:t>Telnet</a:t>
            </a:r>
            <a:r>
              <a:rPr lang="zh-CN" altLang="zh-CN" dirty="0"/>
              <a:t>服务。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拒绝</a:t>
            </a:r>
            <a:r>
              <a:rPr lang="en-US" altLang="zh-CN" dirty="0"/>
              <a:t>PC1</a:t>
            </a:r>
            <a:r>
              <a:rPr lang="zh-CN" altLang="zh-CN" dirty="0"/>
              <a:t>和</a:t>
            </a:r>
            <a:r>
              <a:rPr lang="en-US" altLang="zh-CN" dirty="0"/>
              <a:t>PC2</a:t>
            </a:r>
            <a:r>
              <a:rPr lang="zh-CN" altLang="zh-CN" dirty="0"/>
              <a:t>所在</a:t>
            </a:r>
            <a:r>
              <a:rPr lang="en-US" altLang="zh-CN" dirty="0"/>
              <a:t>IP</a:t>
            </a:r>
            <a:r>
              <a:rPr lang="zh-CN" altLang="zh-CN" dirty="0"/>
              <a:t>网络</a:t>
            </a:r>
            <a:r>
              <a:rPr lang="en-US" altLang="zh-CN" dirty="0"/>
              <a:t>ping</a:t>
            </a:r>
            <a:r>
              <a:rPr lang="zh-CN" altLang="zh-CN" dirty="0"/>
              <a:t>通</a:t>
            </a:r>
            <a:r>
              <a:rPr lang="en-US" altLang="zh-CN" dirty="0"/>
              <a:t>Server</a:t>
            </a:r>
            <a:r>
              <a:rPr lang="zh-CN" altLang="zh-CN" dirty="0"/>
              <a:t>。</a:t>
            </a:r>
          </a:p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只允许</a:t>
            </a:r>
            <a:r>
              <a:rPr lang="en-US" altLang="zh-CN" dirty="0"/>
              <a:t>R3</a:t>
            </a:r>
            <a:r>
              <a:rPr lang="zh-CN" altLang="zh-CN" dirty="0"/>
              <a:t>以接口</a:t>
            </a:r>
            <a:r>
              <a:rPr lang="en-US" altLang="zh-CN" dirty="0"/>
              <a:t>Serial0/0/1</a:t>
            </a:r>
            <a:r>
              <a:rPr lang="zh-CN" altLang="zh-CN" dirty="0"/>
              <a:t>为源</a:t>
            </a:r>
            <a:r>
              <a:rPr lang="en-US" altLang="zh-CN" dirty="0"/>
              <a:t>ping</a:t>
            </a:r>
            <a:r>
              <a:rPr lang="zh-CN" altLang="zh-CN" dirty="0"/>
              <a:t>路由器</a:t>
            </a:r>
            <a:r>
              <a:rPr lang="en-US" altLang="zh-CN" dirty="0"/>
              <a:t>R2</a:t>
            </a:r>
            <a:r>
              <a:rPr lang="zh-CN" altLang="zh-CN" dirty="0"/>
              <a:t>的接口</a:t>
            </a:r>
            <a:r>
              <a:rPr lang="en-US" altLang="zh-CN" dirty="0"/>
              <a:t>Serial0/0/1</a:t>
            </a:r>
            <a:r>
              <a:rPr lang="zh-CN" altLang="zh-CN" dirty="0"/>
              <a:t>的地址，不可以</a:t>
            </a:r>
            <a:r>
              <a:rPr lang="en-US" altLang="zh-CN" dirty="0"/>
              <a:t>R2</a:t>
            </a:r>
            <a:r>
              <a:rPr lang="zh-CN" altLang="zh-CN" dirty="0"/>
              <a:t>以接口</a:t>
            </a:r>
            <a:r>
              <a:rPr lang="en-US" altLang="zh-CN" dirty="0"/>
              <a:t>Serial0/0/1</a:t>
            </a:r>
            <a:r>
              <a:rPr lang="zh-CN" altLang="zh-CN" dirty="0"/>
              <a:t>为源</a:t>
            </a:r>
            <a:r>
              <a:rPr lang="en-US" altLang="zh-CN" dirty="0"/>
              <a:t>ping</a:t>
            </a:r>
            <a:r>
              <a:rPr lang="zh-CN" altLang="zh-CN" dirty="0"/>
              <a:t>路由器</a:t>
            </a:r>
            <a:r>
              <a:rPr lang="en-US" altLang="zh-CN" dirty="0"/>
              <a:t>R3</a:t>
            </a:r>
            <a:r>
              <a:rPr lang="zh-CN" altLang="zh-CN" dirty="0"/>
              <a:t>的接口</a:t>
            </a:r>
            <a:r>
              <a:rPr lang="en-US" altLang="zh-CN" dirty="0"/>
              <a:t>Serial0/0/1</a:t>
            </a:r>
            <a:r>
              <a:rPr lang="zh-CN" altLang="zh-CN" dirty="0"/>
              <a:t>的地址，即单向</a:t>
            </a:r>
            <a:r>
              <a:rPr lang="en-US" altLang="zh-CN" dirty="0"/>
              <a:t>ping</a:t>
            </a:r>
            <a:r>
              <a:rPr lang="zh-CN" altLang="zh-CN" dirty="0"/>
              <a:t>。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6128775" y="4277422"/>
            <a:ext cx="181198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22175" y="3916924"/>
            <a:ext cx="223242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3098581"/>
              </p:ext>
            </p:extLst>
          </p:nvPr>
        </p:nvGraphicFramePr>
        <p:xfrm>
          <a:off x="2401335" y="3616325"/>
          <a:ext cx="7641920" cy="288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Visio" r:id="rId4" imgW="6143492" imgH="2324120" progId="Visio.Drawing.15">
                  <p:embed/>
                </p:oleObj>
              </mc:Choice>
              <mc:Fallback>
                <p:oleObj name="Visio" r:id="rId4" imgW="6143492" imgH="2324120" progId="Visio.Drawing.1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1335" y="3616325"/>
                        <a:ext cx="7641920" cy="28857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64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扩展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zh-CN" altLang="zh-CN" sz="2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6128775" y="4277422"/>
            <a:ext cx="181198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22175" y="3916924"/>
            <a:ext cx="223242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2343786"/>
              </p:ext>
            </p:extLst>
          </p:nvPr>
        </p:nvGraphicFramePr>
        <p:xfrm>
          <a:off x="7030575" y="1055658"/>
          <a:ext cx="4616993" cy="1743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1" name="Visio" r:id="rId4" imgW="6143492" imgH="2324120" progId="Visio.Drawing.15">
                  <p:embed/>
                </p:oleObj>
              </mc:Choice>
              <mc:Fallback>
                <p:oleObj name="Visio" r:id="rId4" imgW="6143492" imgH="2324120" progId="Visio.Drawing.15">
                  <p:embed/>
                  <p:pic>
                    <p:nvPicPr>
                      <p:cNvPr id="8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0575" y="1055658"/>
                        <a:ext cx="4616993" cy="1743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12405"/>
              </p:ext>
            </p:extLst>
          </p:nvPr>
        </p:nvGraphicFramePr>
        <p:xfrm>
          <a:off x="1173952" y="1020337"/>
          <a:ext cx="5267960" cy="2080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2468328695"/>
                    </a:ext>
                  </a:extLst>
                </a:gridCol>
                <a:gridCol w="1322070">
                  <a:extLst>
                    <a:ext uri="{9D8B030D-6E8A-4147-A177-3AD203B41FA5}">
                      <a16:colId xmlns:a16="http://schemas.microsoft.com/office/drawing/2014/main" val="2957098027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1475105023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215834144"/>
                    </a:ext>
                  </a:extLst>
                </a:gridCol>
              </a:tblGrid>
              <a:tr h="3558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设备名称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81839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20662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12910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3179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3464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7438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425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2929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Fa0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7768398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654368"/>
              </p:ext>
            </p:extLst>
          </p:nvPr>
        </p:nvGraphicFramePr>
        <p:xfrm>
          <a:off x="1150285" y="3556205"/>
          <a:ext cx="5267960" cy="2300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9050">
                  <a:extLst>
                    <a:ext uri="{9D8B030D-6E8A-4147-A177-3AD203B41FA5}">
                      <a16:colId xmlns:a16="http://schemas.microsoft.com/office/drawing/2014/main" val="373109428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val="2874752775"/>
                    </a:ext>
                  </a:extLst>
                </a:gridCol>
                <a:gridCol w="1357630">
                  <a:extLst>
                    <a:ext uri="{9D8B030D-6E8A-4147-A177-3AD203B41FA5}">
                      <a16:colId xmlns:a16="http://schemas.microsoft.com/office/drawing/2014/main" val="646352226"/>
                    </a:ext>
                  </a:extLst>
                </a:gridCol>
                <a:gridCol w="1332230">
                  <a:extLst>
                    <a:ext uri="{9D8B030D-6E8A-4147-A177-3AD203B41FA5}">
                      <a16:colId xmlns:a16="http://schemas.microsoft.com/office/drawing/2014/main" val="1933331817"/>
                    </a:ext>
                  </a:extLst>
                </a:gridCol>
              </a:tblGrid>
              <a:tr h="3607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网络地址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网关地址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8631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172.16.12.1/24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50595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3768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2467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172.16.12.2/24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58771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172.16.23.2/24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83646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172.16.23.3/24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0036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172.16.3.100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172.16.3.1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5549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172.16.1.100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172.16.1.1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5739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172.16.2.100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172.16.2.1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2748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362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扩展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6128775" y="4277422"/>
            <a:ext cx="181198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08697" y="850805"/>
            <a:ext cx="8745727" cy="6050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【配置信息】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STEP 1</a:t>
            </a:r>
            <a:r>
              <a:rPr lang="zh-CN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：按题目要求完成路由器</a:t>
            </a:r>
            <a:r>
              <a:rPr lang="en-US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R1</a:t>
            </a:r>
            <a:r>
              <a:rPr lang="zh-CN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配置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拒绝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PC1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所在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网络访问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Server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WEB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服务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tcp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172.16.1.0 0.0.0.255 host 172.16.3.100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eq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www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拒绝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PC2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所在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网络访问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Server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FTP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服务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tcp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172.16.2.0 0.0.0.255 host 172.16.3.100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eq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ftp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tcp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172.16.2.0 0.0.0.255 host 172.16.3.100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eq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20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拒绝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PC1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所在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网络访问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Server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My SQL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服务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tcp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172.16.1.0 0.0.0.255 host 172.16.3.100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eq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1433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拒绝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PC1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所在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网络访问路由器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R3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Telnet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服务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tcp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172.16.1.0 0.0.0.255 host 172.16.23.3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eq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telnet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tcp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172.16.1.0 0.0.0.255 host 172.16.3.1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eq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telnet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拒绝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PC1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和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PC2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所在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网络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ping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通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Server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服务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icmp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172.16.1.0 0.0.0.255 host 172.16.3.100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icmp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172.16.2.0 0.0.0.255 host 172.16.3.100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其他服务放通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100 permit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any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algn="just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Serial0/0/0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 algn="just">
              <a:spcAft>
                <a:spcPts val="0"/>
              </a:spcAft>
            </a:pP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扩展</a:t>
            </a:r>
            <a:r>
              <a:rPr lang="en-US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ACL</a:t>
            </a:r>
            <a:r>
              <a:rPr lang="zh-CN" altLang="zh-CN" sz="1200" kern="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应用到接口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28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access-group 100 out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STEP 2</a:t>
            </a:r>
            <a:r>
              <a:rPr lang="zh-CN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：按题目要求完成路由器</a:t>
            </a:r>
            <a:r>
              <a:rPr lang="en-US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R3</a:t>
            </a:r>
            <a:r>
              <a:rPr lang="zh-CN" altLang="zh-CN" sz="12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配置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enable secret cisco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line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vty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0 4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61695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password cisco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61695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login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单向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ping</a:t>
            </a:r>
            <a:r>
              <a:rPr lang="zh-CN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通配置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101 deny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icmp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host 172.16.23.2 host 172.16.23.3 echo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access-list 101 permit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any </a:t>
            </a: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any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spcAft>
                <a:spcPts val="0"/>
              </a:spcAft>
            </a:pP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Serial0/0/1</a:t>
            </a:r>
            <a:endParaRPr lang="zh-CN" altLang="zh-CN" sz="12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28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2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2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access-group 101 in</a:t>
            </a:r>
            <a:endParaRPr lang="zh-CN" altLang="zh-CN" sz="12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24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命名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8455" y="795038"/>
            <a:ext cx="103406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与编号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相比，命名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主要有三种差异：</a:t>
            </a:r>
          </a:p>
          <a:p>
            <a:pPr marL="285750" lvl="0" indent="-28575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使用名称代替编号标识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，方便记忆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  <a:p>
            <a:pPr marL="285750" lvl="0" indent="-28575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使用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子命令，而不是全局命令来定义操作动作和匹配参数。</a:t>
            </a:r>
          </a:p>
          <a:p>
            <a:pPr marL="285750" lvl="0" indent="-28575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提供更好的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编辑工具。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6128775" y="4277422"/>
            <a:ext cx="181198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820794" y="3195484"/>
            <a:ext cx="22451441" cy="50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678414"/>
              </p:ext>
            </p:extLst>
          </p:nvPr>
        </p:nvGraphicFramePr>
        <p:xfrm>
          <a:off x="1820794" y="3195485"/>
          <a:ext cx="9609984" cy="3486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Visio" r:id="rId4" imgW="7334339" imgH="2657652" progId="Visio.Drawing.15">
                  <p:embed/>
                </p:oleObj>
              </mc:Choice>
              <mc:Fallback>
                <p:oleObj name="Visio" r:id="rId4" imgW="7334339" imgH="2657652" progId="Visio.Drawing.1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0794" y="3195485"/>
                        <a:ext cx="9609984" cy="34866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205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99535" y="1391885"/>
            <a:ext cx="853703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Bef>
                <a:spcPts val="1200"/>
              </a:spcBef>
              <a:spcAft>
                <a:spcPts val="120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】以下选项中，哪个是可以使用的合法标准编号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 ACL?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 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spcBef>
                <a:spcPts val="1200"/>
              </a:spcBef>
              <a:spcAft>
                <a:spcPts val="120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A.1987             B.2187           C.287       D.87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spcBef>
                <a:spcPts val="1200"/>
              </a:spcBef>
              <a:spcAft>
                <a:spcPts val="120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【解析】标准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ACL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的编号范围是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1-199,1300-1699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spcBef>
                <a:spcPts val="1200"/>
              </a:spcBef>
              <a:spcAft>
                <a:spcPts val="120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99535" y="1391885"/>
            <a:ext cx="101001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【案例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】对于从主机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10.1.1.1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到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地址以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172.16.5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开头的网络服务器的数据包，下列哪些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access-list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命令允许该数据包通过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?(   )</a:t>
            </a:r>
            <a:endParaRPr lang="zh-CN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A. access-list 101 permit </a:t>
            </a:r>
            <a:r>
              <a:rPr lang="en-US" altLang="zh-CN" sz="2000" dirty="0" err="1">
                <a:latin typeface="仿宋" panose="02010609060101010101" pitchFamily="49" charset="-122"/>
                <a:ea typeface="仿宋" panose="02010609060101010101" pitchFamily="49" charset="-122"/>
              </a:rPr>
              <a:t>tcp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 host 10.1.1.1 172.16.5.0 0.0.0.255 </a:t>
            </a:r>
            <a:r>
              <a:rPr lang="en-US" altLang="zh-CN" sz="2000" dirty="0" err="1">
                <a:latin typeface="仿宋" panose="02010609060101010101" pitchFamily="49" charset="-122"/>
                <a:ea typeface="仿宋" panose="02010609060101010101" pitchFamily="49" charset="-122"/>
              </a:rPr>
              <a:t>eq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 www</a:t>
            </a:r>
            <a:endParaRPr lang="zh-CN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B. access-list 1001 permit </a:t>
            </a:r>
            <a:r>
              <a:rPr lang="en-US" altLang="zh-CN" sz="2000" dirty="0" err="1">
                <a:latin typeface="仿宋" panose="02010609060101010101" pitchFamily="49" charset="-122"/>
                <a:ea typeface="仿宋" panose="02010609060101010101" pitchFamily="49" charset="-122"/>
              </a:rPr>
              <a:t>tcp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 host 10.1.1.1 172.16.5.0 0.0.0.255 </a:t>
            </a:r>
            <a:r>
              <a:rPr lang="en-US" altLang="zh-CN" sz="2000" dirty="0" err="1">
                <a:latin typeface="仿宋" panose="02010609060101010101" pitchFamily="49" charset="-122"/>
                <a:ea typeface="仿宋" panose="02010609060101010101" pitchFamily="49" charset="-122"/>
              </a:rPr>
              <a:t>eq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 www</a:t>
            </a:r>
            <a:endParaRPr lang="zh-CN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C. access-list 2001 permit </a:t>
            </a:r>
            <a:r>
              <a:rPr lang="en-US" altLang="zh-CN" sz="2000" dirty="0" err="1">
                <a:latin typeface="仿宋" panose="02010609060101010101" pitchFamily="49" charset="-122"/>
                <a:ea typeface="仿宋" panose="02010609060101010101" pitchFamily="49" charset="-122"/>
              </a:rPr>
              <a:t>tcp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 host 10.1.1.1 172.16.5.0 0.0.0.255 </a:t>
            </a:r>
            <a:r>
              <a:rPr lang="en-US" altLang="zh-CN" sz="2000" dirty="0" err="1">
                <a:latin typeface="仿宋" panose="02010609060101010101" pitchFamily="49" charset="-122"/>
                <a:ea typeface="仿宋" panose="02010609060101010101" pitchFamily="49" charset="-122"/>
              </a:rPr>
              <a:t>eq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 www</a:t>
            </a:r>
            <a:endParaRPr lang="zh-CN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D. access-list 3001 permit </a:t>
            </a:r>
            <a:r>
              <a:rPr lang="en-US" altLang="zh-CN" sz="2000" dirty="0" err="1">
                <a:latin typeface="仿宋" panose="02010609060101010101" pitchFamily="49" charset="-122"/>
                <a:ea typeface="仿宋" panose="02010609060101010101" pitchFamily="49" charset="-122"/>
              </a:rPr>
              <a:t>tcp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 host 10.1.1.1 172.16.5.0 0.0.0.255 </a:t>
            </a:r>
            <a:r>
              <a:rPr lang="en-US" altLang="zh-CN" sz="2000" dirty="0" err="1">
                <a:latin typeface="仿宋" panose="02010609060101010101" pitchFamily="49" charset="-122"/>
                <a:ea typeface="仿宋" panose="02010609060101010101" pitchFamily="49" charset="-122"/>
              </a:rPr>
              <a:t>eq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 www</a:t>
            </a:r>
            <a:endParaRPr lang="zh-CN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【解析】标准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的编号是：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1-99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1300-1999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；扩展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的编号是：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100-199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2000-2699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。根据编号要求，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2001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3001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不在编码范围内。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【答案】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AC</a:t>
            </a:r>
            <a:endParaRPr lang="zh-CN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49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215" y="850805"/>
            <a:ext cx="114812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【案例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】基于拓扑结构如图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3-2-9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所示和设备信息表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3-2-5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和表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3-2-6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的网络，请完成以下要求的配置。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设备已经正确配置主机名、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地址和路由协议。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拒绝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PC2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所在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网络访问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Server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允许主机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PC1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访问路由器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R1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R2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R3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的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Telnet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服务。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配置过程涉及的口令无特别说明，默认为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cisco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7929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263046"/>
              </p:ext>
            </p:extLst>
          </p:nvPr>
        </p:nvGraphicFramePr>
        <p:xfrm>
          <a:off x="1379295" y="4277645"/>
          <a:ext cx="4467225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Visio" r:id="rId4" imgW="6010053" imgH="2324120" progId="Visio.Drawing.15">
                  <p:embed/>
                </p:oleObj>
              </mc:Choice>
              <mc:Fallback>
                <p:oleObj name="Visio" r:id="rId4" imgW="6010053" imgH="232412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9295" y="4277645"/>
                        <a:ext cx="4467225" cy="172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567669"/>
              </p:ext>
            </p:extLst>
          </p:nvPr>
        </p:nvGraphicFramePr>
        <p:xfrm>
          <a:off x="7150815" y="1444576"/>
          <a:ext cx="5267960" cy="2092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2539696366"/>
                    </a:ext>
                  </a:extLst>
                </a:gridCol>
                <a:gridCol w="1322070">
                  <a:extLst>
                    <a:ext uri="{9D8B030D-6E8A-4147-A177-3AD203B41FA5}">
                      <a16:colId xmlns:a16="http://schemas.microsoft.com/office/drawing/2014/main" val="580778761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4068356122"/>
                    </a:ext>
                  </a:extLst>
                </a:gridCol>
                <a:gridCol w="1322705">
                  <a:extLst>
                    <a:ext uri="{9D8B030D-6E8A-4147-A177-3AD203B41FA5}">
                      <a16:colId xmlns:a16="http://schemas.microsoft.com/office/drawing/2014/main" val="2571685716"/>
                    </a:ext>
                  </a:extLst>
                </a:gridCol>
              </a:tblGrid>
              <a:tr h="368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接口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14733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02459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8065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2866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7178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5314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977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7559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Fa0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9815416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98172"/>
              </p:ext>
            </p:extLst>
          </p:nvPr>
        </p:nvGraphicFramePr>
        <p:xfrm>
          <a:off x="7150815" y="3849083"/>
          <a:ext cx="5267960" cy="2308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9050">
                  <a:extLst>
                    <a:ext uri="{9D8B030D-6E8A-4147-A177-3AD203B41FA5}">
                      <a16:colId xmlns:a16="http://schemas.microsoft.com/office/drawing/2014/main" val="475986000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val="3018420095"/>
                    </a:ext>
                  </a:extLst>
                </a:gridCol>
                <a:gridCol w="1357630">
                  <a:extLst>
                    <a:ext uri="{9D8B030D-6E8A-4147-A177-3AD203B41FA5}">
                      <a16:colId xmlns:a16="http://schemas.microsoft.com/office/drawing/2014/main" val="1616467915"/>
                    </a:ext>
                  </a:extLst>
                </a:gridCol>
                <a:gridCol w="1332230">
                  <a:extLst>
                    <a:ext uri="{9D8B030D-6E8A-4147-A177-3AD203B41FA5}">
                      <a16:colId xmlns:a16="http://schemas.microsoft.com/office/drawing/2014/main" val="3489416173"/>
                    </a:ext>
                  </a:extLst>
                </a:gridCol>
              </a:tblGrid>
              <a:tr h="3684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设备名称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接口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网络地址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网关地址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888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172.16.12.1/24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8536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83983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Fa0/1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172.16.2.1/24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2394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172.16.12.2/24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7281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R2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172.16.23.2/24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331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R3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S0/0/1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172.16.23.3/24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93268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Server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172.16.3.100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172.16.3.1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24514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172.16.1.100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172.16.1.1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65219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PC2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NIC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172.16.2.100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172.16.2.1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95395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07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4" y="3899765"/>
            <a:ext cx="9524872" cy="120576"/>
            <a:chOff x="-2370516" y="2370784"/>
            <a:chExt cx="6773985" cy="85752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 flipV="1">
              <a:off x="-2370516" y="2370784"/>
              <a:ext cx="6773985" cy="325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566239" y="2913199"/>
            <a:ext cx="9109616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en-US" altLang="zh-CN" sz="4800" b="1" spc="16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lang="zh-CN" altLang="en-US" sz="4800" b="1" spc="16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.</a:t>
            </a:r>
            <a:r>
              <a:rPr lang="en-US" altLang="zh-CN" sz="4800" b="1" spc="16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 </a:t>
            </a:r>
            <a:r>
              <a:rPr lang="en-US" altLang="zh-CN" sz="4800" b="1" spc="16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</a:t>
            </a:r>
            <a:r>
              <a:rPr lang="zh-CN" altLang="zh-CN" sz="4800" b="1" spc="16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访问控制列表</a:t>
            </a:r>
            <a:r>
              <a:rPr lang="zh-CN" altLang="zh-CN" sz="4800" b="1" spc="16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endParaRPr lang="zh-CN" altLang="en-US" sz="4800" b="1" spc="16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79295" y="42776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14359" y="1006562"/>
            <a:ext cx="5294136" cy="293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STEP 1: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根据要求路由器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R1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配置如下：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enable password cisco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access-list 1 permit host 172.16.1.100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line </a:t>
            </a: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vty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0 4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access-class 1 in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password cisco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smtClean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login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4359" y="3942430"/>
            <a:ext cx="5347664" cy="293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STEP 2: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根据要求路由器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R2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配置如下：</a:t>
            </a: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enable password cisco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access-list 1 permit host 172.16.1.100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line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vty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0 4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access-class 1 in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password cisco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smtClean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login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18245" y="854266"/>
            <a:ext cx="5411249" cy="4597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STEP 3: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根据要求路由器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R3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配置如下：</a:t>
            </a: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enable password cisco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access-list 1 permit host 172.16.1.100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line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vty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0 4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access-class 1 in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password cisco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login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access-list 2 deny 172.16.2.0 0.0.0.255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access-list 2 permit any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interface Serial0/0/1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8001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access-group 2 in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54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63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175133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0547" y="1766551"/>
            <a:ext cx="8595492" cy="12306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kern="5000" dirty="0">
                <a:solidFill>
                  <a:schemeClr val="accent2">
                    <a:lumMod val="40000"/>
                    <a:lumOff val="6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感谢聆听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33900"/>
            <a:ext cx="3948938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rPr>
              <a:t>学习目标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303135" y="190870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8" name="五边形 2"/>
          <p:cNvSpPr>
            <a:spLocks noChangeArrowheads="1"/>
          </p:cNvSpPr>
          <p:nvPr/>
        </p:nvSpPr>
        <p:spPr bwMode="auto">
          <a:xfrm>
            <a:off x="3303135" y="257482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五边形 2"/>
          <p:cNvSpPr>
            <a:spLocks noChangeArrowheads="1"/>
          </p:cNvSpPr>
          <p:nvPr/>
        </p:nvSpPr>
        <p:spPr bwMode="auto">
          <a:xfrm>
            <a:off x="3303135" y="324093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五边形 2"/>
          <p:cNvSpPr>
            <a:spLocks noChangeArrowheads="1"/>
          </p:cNvSpPr>
          <p:nvPr/>
        </p:nvSpPr>
        <p:spPr bwMode="auto">
          <a:xfrm>
            <a:off x="3303135" y="460872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" name="五边形 2"/>
          <p:cNvSpPr>
            <a:spLocks noChangeArrowheads="1"/>
          </p:cNvSpPr>
          <p:nvPr/>
        </p:nvSpPr>
        <p:spPr bwMode="auto">
          <a:xfrm>
            <a:off x="3303135" y="392483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951470" y="1858540"/>
            <a:ext cx="380054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理解</a:t>
            </a:r>
            <a:r>
              <a:rPr lang="en-US" altLang="zh-CN" dirty="0"/>
              <a:t>IP</a:t>
            </a:r>
            <a:r>
              <a:rPr lang="zh-CN" altLang="zh-CN" dirty="0"/>
              <a:t>访问控制列表的工作原理</a:t>
            </a:r>
            <a:r>
              <a:rPr lang="zh-CN" altLang="zh-CN" sz="2000" kern="100" dirty="0" smtClean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sz="2000" b="0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1470" y="2517670"/>
            <a:ext cx="431546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</a:t>
            </a:r>
            <a:r>
              <a:rPr lang="en-US" altLang="zh-CN" dirty="0"/>
              <a:t>IP</a:t>
            </a:r>
            <a:r>
              <a:rPr lang="zh-CN" altLang="zh-CN" dirty="0"/>
              <a:t>访问控制列表的概念和配置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51470" y="3193310"/>
            <a:ext cx="580834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掌握标准</a:t>
            </a:r>
            <a:r>
              <a:rPr lang="en-US" altLang="zh-CN" dirty="0"/>
              <a:t>IP</a:t>
            </a:r>
            <a:r>
              <a:rPr lang="zh-CN" altLang="zh-CN" dirty="0"/>
              <a:t>访问控制列表的配置原理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51470" y="3868950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掌握扩展</a:t>
            </a:r>
            <a:r>
              <a:rPr lang="en-US" altLang="zh-CN" dirty="0"/>
              <a:t>IP</a:t>
            </a:r>
            <a:r>
              <a:rPr lang="zh-CN" altLang="zh-CN" dirty="0"/>
              <a:t>访问控制列表的配置原理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51470" y="457824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熟练掌握</a:t>
            </a:r>
            <a:r>
              <a:rPr lang="en-US" altLang="zh-CN" dirty="0"/>
              <a:t>IP</a:t>
            </a:r>
            <a:r>
              <a:rPr lang="zh-CN" altLang="zh-CN" dirty="0"/>
              <a:t>访问控制列表的应用和配置技巧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64519"/>
            <a:ext cx="394893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</a:t>
            </a:r>
            <a:r>
              <a:rPr lang="zh-CN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访问控制列表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958455" y="2204885"/>
            <a:ext cx="6372720" cy="321504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IP ACL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是控制网络访问的一种有利的工具，是一种路由器配置脚本，它根据从数据包包头中发现的信息（源地址、目的地址、源端口、目的端口和协议等）来控制路由器应该允许还是拒绝数据包通过，从而达到访问控制的目的。使用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IP ACL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主要侧重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个方面，即启用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的位置及方向，通过检查报头匹配数据包和匹配数据包后采取的操作。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2375" y="289488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1895" y="2891338"/>
            <a:ext cx="4114800" cy="1704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认识点到点协议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160145" y="1211525"/>
            <a:ext cx="5509710" cy="547092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每个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IP ACL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是由一个或多个配置命令组成，每个配置命令会详细列出在数据包报头内需要寻找的值，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命令的逻辑方法就是比照数据包报头的值，决定传输或丢弃。例如，考虑如图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3-2-2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所示示例，本例启用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所选的位置为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R2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的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S0/0/0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接口的入站，实现允许来自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PCA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的数据包到达服务器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S1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，而丢弃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PCB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也想到达服务器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S1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的数据包。</a:t>
            </a:r>
            <a:endParaRPr lang="zh-CN" altLang="en-US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544100"/>
              </p:ext>
            </p:extLst>
          </p:nvPr>
        </p:nvGraphicFramePr>
        <p:xfrm>
          <a:off x="6850215" y="2656329"/>
          <a:ext cx="5303015" cy="2042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Visio" r:id="rId4" imgW="5991447" imgH="2314575" progId="Visio.Drawing.15">
                  <p:embed/>
                </p:oleObj>
              </mc:Choice>
              <mc:Fallback>
                <p:oleObj name="Visio" r:id="rId4" imgW="5991447" imgH="231457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0215" y="2656329"/>
                        <a:ext cx="5303015" cy="20421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认识点到点协议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908535" y="1632365"/>
            <a:ext cx="5509710" cy="498996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IPACL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工作原则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buFont typeface="Wingdings" panose="05000000000000000000" pitchFamily="2" charset="2"/>
              <a:buChar char="u"/>
            </a:pPr>
            <a:r>
              <a:rPr lang="zh-CN" altLang="zh-CN" sz="1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自上而下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处理原则：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表项的检查按自上而下的顺序进行，并且从第一个表项开始，最后默认为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deny any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。一旦匹配某一条件，就停止检查后续的表项，所以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必须考虑先后顺序</a:t>
            </a:r>
            <a:r>
              <a:rPr lang="zh-CN" altLang="zh-CN" sz="1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8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just"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遵循尾部添加表项原则：新的表项在不指定序号的情况下，默认添加到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的末尾</a:t>
            </a:r>
            <a:r>
              <a:rPr lang="zh-CN" altLang="zh-CN" sz="1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8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just">
              <a:buFont typeface="Wingdings" panose="05000000000000000000" pitchFamily="2" charset="2"/>
              <a:buChar char="u"/>
            </a:pP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放置原则：标准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尽量放置在靠近目的位置上，扩展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尽量放置在靠近源的位置上</a:t>
            </a:r>
            <a:r>
              <a:rPr lang="zh-CN" altLang="zh-CN" sz="1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8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just"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语句的位置原则：由于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协议包含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ICMP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TCP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UDP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等，所以应该将更为具体的表项放在不太具体的表项前面，以保证不会出现前面的语句否定后面语句的情况</a:t>
            </a:r>
            <a:r>
              <a:rPr lang="zh-CN" altLang="zh-CN" sz="18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8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just"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入站与出站原则：如果为了减少路由器执行查找开销，最好选择入站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，相比之下，入站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比出站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更加高效。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50214" y="2293684"/>
            <a:ext cx="139407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721984"/>
              </p:ext>
            </p:extLst>
          </p:nvPr>
        </p:nvGraphicFramePr>
        <p:xfrm>
          <a:off x="6418245" y="1993085"/>
          <a:ext cx="5775226" cy="1983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Visio" r:id="rId4" imgW="6267361" imgH="2143302" progId="Visio.Drawing.15">
                  <p:embed/>
                </p:oleObj>
              </mc:Choice>
              <mc:Fallback>
                <p:oleObj name="Visio" r:id="rId4" imgW="6267361" imgH="214330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8245" y="1993085"/>
                        <a:ext cx="5775226" cy="1983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346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认识点到点协议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160145" y="1211525"/>
            <a:ext cx="5509710" cy="547092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匹配发生的</a:t>
            </a:r>
            <a:r>
              <a:rPr lang="zh-CN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457200" algn="just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使用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IP ACL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过滤数据包，实际上可供选择的操作只有两种。匹配关键字为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deny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，表示丢弃数据包，匹配关键字为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permit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，表示允许数据包继续传输。</a:t>
            </a:r>
            <a:endParaRPr lang="zh-CN" altLang="en-US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455" y="3435965"/>
            <a:ext cx="5915276" cy="296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42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2.IP ACL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</a:t>
            </a:r>
            <a:endParaRPr lang="zh-CN" altLang="zh-CN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39338" y="1812725"/>
            <a:ext cx="5990670" cy="312624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 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通常有两种类型：标准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和扩展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。初学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 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时，通常使用的是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自定义编码形式。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 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的类型比较如图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3-2-4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所示，根据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 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的功能特性，标识有以下形式</a:t>
            </a:r>
            <a:r>
              <a:rPr lang="zh-CN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buNone/>
            </a:pPr>
            <a:endParaRPr lang="zh-CN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标准编码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1-99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）；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扩展编码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100-199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）；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附加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编码（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1300-1999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标准，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2000-2699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扩展）；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命名</a:t>
            </a:r>
            <a:r>
              <a:rPr lang="en-US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ACL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53469" y="2053204"/>
            <a:ext cx="1611868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3433669"/>
              </p:ext>
            </p:extLst>
          </p:nvPr>
        </p:nvGraphicFramePr>
        <p:xfrm>
          <a:off x="6715354" y="1812725"/>
          <a:ext cx="6024093" cy="33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Visio" r:id="rId4" imgW="3971792" imgH="2181480" progId="Visio.Drawing.15">
                  <p:embed/>
                </p:oleObj>
              </mc:Choice>
              <mc:Fallback>
                <p:oleObj name="Visio" r:id="rId4" imgW="3971792" imgH="2181480" progId="Visio.Drawing.1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354" y="1812725"/>
                        <a:ext cx="6024093" cy="3306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60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1160145" y="897275"/>
            <a:ext cx="10319310" cy="121605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过滤只与数据包的源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地址相匹配。标准编号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IP ACL</a:t>
            </a: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使用如下全局命令：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Access-list {1-99|1300-1699} {</a:t>
            </a:r>
            <a:r>
              <a:rPr lang="en-US" altLang="zh-CN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permit|deny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} matching-parameters</a:t>
            </a:r>
            <a:endParaRPr lang="zh-CN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50000"/>
              </a:lnSpc>
              <a:spcBef>
                <a:spcPts val="900"/>
              </a:spcBef>
              <a:buNone/>
            </a:pPr>
            <a:endParaRPr lang="zh-CN" altLang="en-US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71655" y="26544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16116" y="2082418"/>
            <a:ext cx="103406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3-2-5</a:t>
            </a:r>
            <a:r>
              <a:rPr lang="zh-CN" altLang="zh-CN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3-2-1</a:t>
            </a:r>
            <a:r>
              <a:rPr lang="zh-CN" altLang="zh-CN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3-2-2</a:t>
            </a:r>
            <a:r>
              <a:rPr lang="zh-CN" altLang="zh-CN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设备已经正确配置主机名、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地址和路由协议。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等线" panose="02010600030101010101" pitchFamily="2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R2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连接端口封装为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PPP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协议，在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DCE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端配置时钟频率值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6400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允许</a:t>
            </a:r>
            <a:r>
              <a:rPr lang="en-US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PC1</a:t>
            </a:r>
            <a:r>
              <a:rPr lang="zh-CN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所在的</a:t>
            </a:r>
            <a:r>
              <a:rPr lang="en-US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网络访问</a:t>
            </a:r>
            <a:r>
              <a:rPr lang="en-US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192.168.3.0/24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允许主机</a:t>
            </a:r>
            <a:r>
              <a:rPr lang="en-US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PC2</a:t>
            </a:r>
            <a:r>
              <a:rPr lang="zh-CN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主机访问</a:t>
            </a:r>
            <a:r>
              <a:rPr lang="en-US" altLang="zh-CN" kern="100" dirty="0">
                <a:solidFill>
                  <a:srgbClr val="333333"/>
                </a:solidFill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192.168.3.0/24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测试连通性。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6128775" y="4277422"/>
            <a:ext cx="181198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607387"/>
              </p:ext>
            </p:extLst>
          </p:nvPr>
        </p:nvGraphicFramePr>
        <p:xfrm>
          <a:off x="5735070" y="4106317"/>
          <a:ext cx="5771520" cy="2160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Visio" r:id="rId4" imgW="6220047" imgH="2324120" progId="Visio.Drawing.15">
                  <p:embed/>
                </p:oleObj>
              </mc:Choice>
              <mc:Fallback>
                <p:oleObj name="Visio" r:id="rId4" imgW="6220047" imgH="2324120" progId="Visio.Drawing.1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070" y="4106317"/>
                        <a:ext cx="5771520" cy="21609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651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U0MmYxNmFlM2M4NThlMzcyNjE0YjU2YjBlMDExMmYifQ=="/>
  <p:tag name="KSO_WPP_MARK_KEY" val="3402244b-5880-4848-954f-93d1fb873ff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333F50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1791</Words>
  <Application>Microsoft Office PowerPoint</Application>
  <PresentationFormat>自定义</PresentationFormat>
  <Paragraphs>394</Paragraphs>
  <Slides>21</Slides>
  <Notes>21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等线</vt:lpstr>
      <vt:lpstr>方正正粗黑简体</vt:lpstr>
      <vt:lpstr>仿宋</vt:lpstr>
      <vt:lpstr>楷体</vt:lpstr>
      <vt:lpstr>宋体</vt:lpstr>
      <vt:lpstr>微软雅黑</vt:lpstr>
      <vt:lpstr>印品黑体</vt:lpstr>
      <vt:lpstr>Arial</vt:lpstr>
      <vt:lpstr>Calibri</vt:lpstr>
      <vt:lpstr>Times New Roman</vt:lpstr>
      <vt:lpstr>Wingdings</vt:lpstr>
      <vt:lpstr>自定义设计方案</vt:lpstr>
      <vt:lpstr>Microsoft Visio 绘图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bt1387</dc:title>
  <dc:creator/>
  <cp:lastModifiedBy/>
  <cp:revision>66</cp:revision>
  <dcterms:created xsi:type="dcterms:W3CDTF">2017-05-11T14:13:00Z</dcterms:created>
  <dcterms:modified xsi:type="dcterms:W3CDTF">2023-01-13T03:18:19Z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0F9A7BAA496E48999D471D08DC363084</vt:lpwstr>
  </property>
  <property fmtid="{D5CDD505-2E9C-101B-9397-08002B2CF9AE}" pid="3" name="KSOProductBuildVer">
    <vt:lpwstr>2052-11.1.0.12763</vt:lpwstr>
  </property>
</Properties>
</file>